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Source Serif Pro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7BF2F3-CD13-46AC-ADFD-A91DAB4DBBD3}">
  <a:tblStyle styleId="{787BF2F3-CD13-46AC-ADFD-A91DAB4DBB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erifPro-boldItalic.fntdata"/><Relationship Id="rId11" Type="http://schemas.openxmlformats.org/officeDocument/2006/relationships/slide" Target="slides/slide5.xml"/><Relationship Id="rId22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21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24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SourceSerifPr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SourceSerifPr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SourceSerifPr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d80f3adf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d80f3adf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ddab348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7ddab348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10x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d80f3adf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d80f3adf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d80f3adf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d80f3ad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d80f3adf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d80f3adf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variation also limits the resolution of the overhead camera as you need to zoom out further to capture all variation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d80f3adf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d80f3adf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81252af2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81252af2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e3f2b7cb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e3f2b7cb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d80f3adf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d80f3adf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80f3adf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d80f3ad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887391" y="740572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12"/>
          <p:cNvSpPr/>
          <p:nvPr>
            <p:ph idx="2" type="pic"/>
          </p:nvPr>
        </p:nvSpPr>
        <p:spPr>
          <a:xfrm>
            <a:off x="3887391" y="740572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 rot="5400000">
            <a:off x="2836222" y="-1708606"/>
            <a:ext cx="3439200" cy="87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 rot="5400000">
            <a:off x="5350052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 rot="5400000">
            <a:off x="1349477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27455" y="151384"/>
            <a:ext cx="8581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27455" y="931373"/>
            <a:ext cx="8581800" cy="3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>
            <p:ph idx="2" type="pic"/>
          </p:nvPr>
        </p:nvSpPr>
        <p:spPr>
          <a:xfrm>
            <a:off x="0" y="1"/>
            <a:ext cx="9144000" cy="4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0" y="0"/>
            <a:ext cx="9144000" cy="4624500"/>
          </a:xfrm>
          <a:prstGeom prst="rect">
            <a:avLst/>
          </a:prstGeom>
          <a:solidFill>
            <a:srgbClr val="1E991C">
              <a:alpha val="8902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0" y="3"/>
            <a:ext cx="9144000" cy="4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" y="2997118"/>
            <a:ext cx="6291600" cy="1627200"/>
          </a:xfrm>
          <a:prstGeom prst="rect">
            <a:avLst/>
          </a:prstGeom>
          <a:solidFill>
            <a:srgbClr val="1E991C">
              <a:alpha val="8902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" y="3982366"/>
            <a:ext cx="62916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159147" y="744117"/>
            <a:ext cx="43557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629151" y="744117"/>
            <a:ext cx="43233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59147" y="339696"/>
            <a:ext cx="43557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629151" y="339696"/>
            <a:ext cx="43233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629842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629842" y="1878806"/>
            <a:ext cx="3868500" cy="26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3" type="body"/>
          </p:nvPr>
        </p:nvSpPr>
        <p:spPr>
          <a:xfrm>
            <a:off x="4629151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" name="Google Shape;36;p8"/>
          <p:cNvSpPr txBox="1"/>
          <p:nvPr>
            <p:ph idx="4" type="body"/>
          </p:nvPr>
        </p:nvSpPr>
        <p:spPr>
          <a:xfrm>
            <a:off x="4629151" y="1878806"/>
            <a:ext cx="3887400" cy="26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628650" y="15138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624388"/>
            <a:ext cx="9144000" cy="519000"/>
          </a:xfrm>
          <a:prstGeom prst="rect">
            <a:avLst/>
          </a:prstGeom>
          <a:solidFill>
            <a:srgbClr val="0045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737"/>
              </a:buClr>
              <a:buSzPts val="3300"/>
              <a:buFont typeface="Helvetica Neue"/>
              <a:buNone/>
              <a:defRPr b="1" i="0" sz="3300" u="none" cap="none" strike="noStrike">
                <a:solidFill>
                  <a:srgbClr val="20573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59147" y="968444"/>
            <a:ext cx="8793300" cy="3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i="0" sz="2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•"/>
              <a:defRPr i="0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0" y="466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086600" y="43767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17605" y="4624338"/>
            <a:ext cx="1526397" cy="51911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0.gif"/><Relationship Id="rId5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5.gif"/><Relationship Id="rId6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 b="10088" l="0" r="0" t="0"/>
          <a:stretch/>
        </p:blipFill>
        <p:spPr>
          <a:xfrm>
            <a:off x="0" y="450"/>
            <a:ext cx="9144002" cy="46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 rotWithShape="1">
          <a:blip r:embed="rId3">
            <a:alphaModFix/>
          </a:blip>
          <a:srcRect b="10088" l="0" r="16520" t="0"/>
          <a:stretch/>
        </p:blipFill>
        <p:spPr>
          <a:xfrm>
            <a:off x="1510675" y="375"/>
            <a:ext cx="7633325" cy="46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0" y="375"/>
            <a:ext cx="3357600" cy="4653600"/>
          </a:xfrm>
          <a:prstGeom prst="rect">
            <a:avLst/>
          </a:prstGeom>
          <a:gradFill>
            <a:gsLst>
              <a:gs pos="0">
                <a:srgbClr val="004532">
                  <a:alpha val="49803"/>
                  <a:alpha val="49800"/>
                </a:srgbClr>
              </a:gs>
              <a:gs pos="60000">
                <a:srgbClr val="004532">
                  <a:alpha val="70196"/>
                  <a:alpha val="49800"/>
                </a:srgbClr>
              </a:gs>
              <a:gs pos="100000">
                <a:srgbClr val="004532">
                  <a:alpha val="49800"/>
                </a:srgbClr>
              </a:gs>
            </a:gsLst>
            <a:lin ang="5400012" scaled="0"/>
          </a:gradFill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Instrumentation </a:t>
            </a:r>
            <a:r>
              <a:rPr lang="en" sz="2900"/>
              <a:t>System </a:t>
            </a:r>
            <a:r>
              <a:rPr lang="en" sz="2900"/>
              <a:t>for</a:t>
            </a:r>
            <a:endParaRPr sz="2900"/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Liquid</a:t>
            </a:r>
            <a:endParaRPr sz="2900"/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Drop Impact </a:t>
            </a:r>
            <a:endParaRPr sz="2900"/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&amp; </a:t>
            </a:r>
            <a:r>
              <a:rPr lang="en" sz="2900"/>
              <a:t>Evaporation</a:t>
            </a:r>
            <a:endParaRPr sz="2900"/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35050" y="3724325"/>
            <a:ext cx="2893200" cy="929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600"/>
              <a:t>Daniel Eisen</a:t>
            </a:r>
            <a:endParaRPr i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600"/>
              <a:t>Supervisor: </a:t>
            </a:r>
            <a:r>
              <a:rPr i="1" lang="en" sz="1600"/>
              <a:t>Dr. Gideon Gouws</a:t>
            </a:r>
            <a:endParaRPr i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59151" y="744125"/>
            <a:ext cx="4831500" cy="366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/>
              <a:t>The </a:t>
            </a:r>
            <a:r>
              <a:rPr b="1" lang="en" sz="1500"/>
              <a:t>produced instrumentation successfully:</a:t>
            </a:r>
            <a:endParaRPr b="1"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Improves droplet positional variance from 0.296mm to 0.0175mm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Shows a promising improvement to the consistency in temperature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Environmental monitor</a:t>
            </a:r>
            <a:endParaRPr sz="1600"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24768" l="26701" r="18003" t="15947"/>
          <a:stretch/>
        </p:blipFill>
        <p:spPr>
          <a:xfrm rot="-5400000">
            <a:off x="1482337" y="2162963"/>
            <a:ext cx="1900899" cy="27184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" name="Google Shape;146;p24"/>
          <p:cNvGraphicFramePr/>
          <p:nvPr/>
        </p:nvGraphicFramePr>
        <p:xfrm>
          <a:off x="4470263" y="3183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{787BF2F3-CD13-46AC-ADFD-A91DAB4DBBD3}</a:tableStyleId>
              </a:tblPr>
              <a:tblGrid>
                <a:gridCol w="1296350"/>
                <a:gridCol w="1374175"/>
                <a:gridCol w="12309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Position (mm)</a:t>
                      </a:r>
                      <a:endParaRPr b="1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Delta T (</a:t>
                      </a:r>
                      <a:r>
                        <a:rPr b="1" baseline="30000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o</a:t>
                      </a:r>
                      <a:r>
                        <a:rPr b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C)</a:t>
                      </a:r>
                      <a:endParaRPr b="1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</a:tr>
              <a:tr h="182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Old variance</a:t>
                      </a:r>
                      <a:endParaRPr i="1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0.296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0.112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</a:tr>
              <a:tr h="276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New variance</a:t>
                      </a:r>
                      <a:endParaRPr i="1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0.018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0.003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25971"/>
            <a:ext cx="4219025" cy="268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375" y="1043300"/>
            <a:ext cx="5428851" cy="34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159150" y="924250"/>
            <a:ext cx="4079700" cy="360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91"/>
              <a:t>Goal:</a:t>
            </a:r>
            <a:r>
              <a:rPr i="1" lang="en"/>
              <a:t> To </a:t>
            </a:r>
            <a:r>
              <a:rPr i="1" lang="en"/>
              <a:t>characterise</a:t>
            </a:r>
            <a:r>
              <a:rPr i="1" lang="en"/>
              <a:t> </a:t>
            </a:r>
            <a:r>
              <a:rPr i="1" lang="en"/>
              <a:t>behaviour</a:t>
            </a:r>
            <a:r>
              <a:rPr i="1" lang="en"/>
              <a:t> of a droplet impacting and evaporating from a given </a:t>
            </a:r>
            <a:r>
              <a:rPr i="1" lang="en"/>
              <a:t>substrate.</a:t>
            </a:r>
            <a:br>
              <a:rPr i="1" lang="en"/>
            </a:br>
            <a:endParaRPr i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91"/>
              <a:t>Applications:</a:t>
            </a:r>
            <a:endParaRPr b="1" sz="1991"/>
          </a:p>
          <a:p>
            <a:pPr indent="-334327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i="1" lang="en" sz="1800"/>
              <a:t>Spray Cooling</a:t>
            </a:r>
            <a:endParaRPr i="1"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" sz="1800"/>
              <a:t>Inkjet Printing</a:t>
            </a:r>
            <a:endParaRPr i="1" sz="18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" sz="1800"/>
              <a:t>Spray Drying Manufacture</a:t>
            </a:r>
            <a:endParaRPr i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Old Approach:</a:t>
            </a:r>
            <a:br>
              <a:rPr b="1" i="1" lang="en" sz="1800"/>
            </a:br>
            <a:r>
              <a:rPr lang="en" sz="1800"/>
              <a:t>Manual Dispensing of liquid drop</a:t>
            </a:r>
            <a:br>
              <a:rPr lang="en" sz="1800"/>
            </a:br>
            <a:r>
              <a:rPr lang="en" sz="1800"/>
              <a:t>onto heated substrate with single </a:t>
            </a:r>
            <a:br>
              <a:rPr lang="en" sz="1800"/>
            </a:br>
            <a:r>
              <a:rPr lang="en" sz="1800"/>
              <a:t>point measurement.</a:t>
            </a:r>
            <a:endParaRPr sz="1800"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Overview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59150" y="954600"/>
            <a:ext cx="4355700" cy="357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Results and performance of the initial setup had issues with consistency and repeatability.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This project aims:</a:t>
            </a:r>
            <a:endParaRPr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Evaluate origins of inconsistencies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Design, construct &amp; test new high precision instrumentation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Provide environmental monitoring system</a:t>
            </a:r>
            <a:endParaRPr sz="19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1458" r="0" t="1719"/>
          <a:stretch/>
        </p:blipFill>
        <p:spPr>
          <a:xfrm>
            <a:off x="5098450" y="123775"/>
            <a:ext cx="3380850" cy="24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450" y="2788650"/>
            <a:ext cx="3573850" cy="138309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5098450" y="2419350"/>
            <a:ext cx="22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Temperature Curves</a:t>
            </a:r>
            <a:endParaRPr i="1" sz="1000"/>
          </a:p>
        </p:txBody>
      </p:sp>
      <p:sp>
        <p:nvSpPr>
          <p:cNvPr id="79" name="Google Shape;79;p17"/>
          <p:cNvSpPr txBox="1"/>
          <p:nvPr/>
        </p:nvSpPr>
        <p:spPr>
          <a:xfrm>
            <a:off x="5098450" y="4125650"/>
            <a:ext cx="22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Corresponding Droplets</a:t>
            </a:r>
            <a:endParaRPr i="1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</a:t>
            </a:r>
            <a:r>
              <a:rPr lang="en"/>
              <a:t> System Analysis</a:t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262775" y="1175300"/>
            <a:ext cx="4912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Hypothesis: </a:t>
            </a:r>
            <a:r>
              <a:rPr i="1" lang="en" sz="1800"/>
              <a:t>Procedural factors have a higher likelihood of varying (with old system) and greater contribute to the variation and repeatability of the results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Approach: </a:t>
            </a:r>
            <a:r>
              <a:rPr i="1" lang="en" sz="1800">
                <a:solidFill>
                  <a:schemeClr val="dk1"/>
                </a:solidFill>
              </a:rPr>
              <a:t>Implement a system to control for position and volume, assess its performance and investigate its effect on the experimental data</a:t>
            </a:r>
            <a:endParaRPr i="1" sz="18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300" y="260225"/>
            <a:ext cx="3132701" cy="2464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" name="Google Shape;87;p18"/>
          <p:cNvGraphicFramePr/>
          <p:nvPr/>
        </p:nvGraphicFramePr>
        <p:xfrm>
          <a:off x="262775" y="101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{787BF2F3-CD13-46AC-ADFD-A91DAB4DBBD3}</a:tableStyleId>
              </a:tblPr>
              <a:tblGrid>
                <a:gridCol w="904500"/>
                <a:gridCol w="1378700"/>
                <a:gridCol w="1247425"/>
                <a:gridCol w="1181725"/>
              </a:tblGrid>
              <a:tr h="39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Position (mm)</a:t>
                      </a:r>
                      <a:endParaRPr b="1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Volume (uL)</a:t>
                      </a:r>
                      <a:endParaRPr b="1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Delta T (</a:t>
                      </a:r>
                      <a:r>
                        <a:rPr b="1" baseline="30000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o</a:t>
                      </a:r>
                      <a:r>
                        <a:rPr b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C)</a:t>
                      </a:r>
                      <a:endParaRPr b="1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</a:tr>
              <a:tr h="36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Variance</a:t>
                      </a:r>
                      <a:endParaRPr i="1"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0.296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0.629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Source Serif Pro"/>
                          <a:ea typeface="Source Serif Pro"/>
                          <a:cs typeface="Source Serif Pro"/>
                          <a:sym typeface="Source Serif Pro"/>
                        </a:rPr>
                        <a:t>0.112</a:t>
                      </a:r>
                      <a:endParaRPr>
                        <a:latin typeface="Source Serif Pro"/>
                        <a:ea typeface="Source Serif Pro"/>
                        <a:cs typeface="Source Serif Pro"/>
                        <a:sym typeface="Source Serif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8" name="Google Shape;88;p18"/>
          <p:cNvSpPr txBox="1"/>
          <p:nvPr/>
        </p:nvSpPr>
        <p:spPr>
          <a:xfrm>
            <a:off x="6513475" y="2509725"/>
            <a:ext cx="16197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Offset distance (mm)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89" name="Google Shape;89;p18"/>
          <p:cNvGraphicFramePr/>
          <p:nvPr/>
        </p:nvGraphicFramePr>
        <p:xfrm>
          <a:off x="5570175" y="28214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{787BF2F3-CD13-46AC-ADFD-A91DAB4DBBD3}</a:tableStyleId>
              </a:tblPr>
              <a:tblGrid>
                <a:gridCol w="1426550"/>
                <a:gridCol w="1426550"/>
              </a:tblGrid>
              <a:tr h="35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Procedural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Environmental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5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Humidity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Temperature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Contact angle*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Pressure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" name="Google Shape;90;p18"/>
          <p:cNvSpPr txBox="1"/>
          <p:nvPr/>
        </p:nvSpPr>
        <p:spPr>
          <a:xfrm rot="-5400000">
            <a:off x="4962412" y="1277650"/>
            <a:ext cx="16197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Temperature Drop (</a:t>
            </a:r>
            <a:r>
              <a:rPr baseline="30000" lang="en" sz="1100"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C)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137708" y="179229"/>
            <a:ext cx="25887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Drop Placement vs. Temperature Drop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 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20076" l="0" r="0" t="0"/>
          <a:stretch/>
        </p:blipFill>
        <p:spPr>
          <a:xfrm>
            <a:off x="4572000" y="8262"/>
            <a:ext cx="4380450" cy="460461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6967213" y="4260400"/>
            <a:ext cx="22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Full driving Assembly</a:t>
            </a:r>
            <a:endParaRPr i="1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49" y="759100"/>
            <a:ext cx="5238025" cy="30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1113150" y="3803979"/>
            <a:ext cx="30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Motorised Stage Architecture </a:t>
            </a:r>
            <a:endParaRPr i="1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r>
              <a:rPr lang="en"/>
              <a:t>Requirements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41425" y="885525"/>
            <a:ext cx="4365900" cy="337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i="1" lang="en" sz="1665"/>
              <a:t>Serial Interface Instrumentation Controller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Exact positions &amp; timing input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Automated procedures</a:t>
            </a:r>
            <a:endParaRPr sz="1665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665"/>
              <a:t>Droplet Dispensing</a:t>
            </a:r>
            <a:endParaRPr i="1" sz="1665"/>
          </a:p>
          <a:p>
            <a:pPr indent="-334327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Electronic Pipette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Calibrated variable volume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Intercept control for remote dispensing</a:t>
            </a:r>
            <a:endParaRPr sz="1665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i="1" lang="en" sz="1665"/>
              <a:t>Mechanical Requirements</a:t>
            </a:r>
            <a:endParaRPr i="1" sz="1665"/>
          </a:p>
          <a:p>
            <a:pPr indent="-334327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Z: Sliding coupler from motor to stage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R: Minimising Oscillation in pipette tip</a:t>
            </a:r>
            <a:endParaRPr sz="1665"/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Pipette: Mounting to meet angle and position</a:t>
            </a:r>
            <a:endParaRPr sz="1665"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18855" l="22962" r="18221" t="2675"/>
          <a:stretch/>
        </p:blipFill>
        <p:spPr>
          <a:xfrm>
            <a:off x="5438688" y="2571750"/>
            <a:ext cx="2373908" cy="16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746175" y="4188025"/>
            <a:ext cx="23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Z motor &amp; micrometer sliding coupler</a:t>
            </a:r>
            <a:endParaRPr i="1" sz="10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536" y="2865666"/>
            <a:ext cx="1592127" cy="100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198" y="290200"/>
            <a:ext cx="2144000" cy="1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7335" y="290199"/>
            <a:ext cx="1926864" cy="18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454150" y="2152500"/>
            <a:ext cx="23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Rotating Pipette Stage</a:t>
            </a:r>
            <a:endParaRPr i="1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0" r="0" t="7467"/>
          <a:stretch/>
        </p:blipFill>
        <p:spPr>
          <a:xfrm>
            <a:off x="1015202" y="821575"/>
            <a:ext cx="4082978" cy="36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</a:t>
            </a:r>
            <a:r>
              <a:rPr lang="en"/>
              <a:t>Constructed</a:t>
            </a:r>
            <a:r>
              <a:rPr lang="en"/>
              <a:t> System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181" y="821575"/>
            <a:ext cx="2623392" cy="36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1879" l="2040" r="2155" t="3692"/>
          <a:stretch/>
        </p:blipFill>
        <p:spPr>
          <a:xfrm>
            <a:off x="52400" y="690575"/>
            <a:ext cx="57292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</a:t>
            </a:r>
            <a:r>
              <a:rPr lang="en" sz="2300"/>
              <a:t>Mechanical </a:t>
            </a:r>
            <a:endParaRPr sz="2300"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5908800" y="1196800"/>
            <a:ext cx="3205500" cy="28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Tuning motor speed and ramping acceleration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Minimised tip oscillations to &lt;1 mm of overshoot in 1s.</a:t>
            </a:r>
            <a:endParaRPr sz="2000"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25219" r="15884" t="12018"/>
          <a:stretch/>
        </p:blipFill>
        <p:spPr>
          <a:xfrm>
            <a:off x="1159675" y="2878150"/>
            <a:ext cx="1422622" cy="159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5">
            <a:alphaModFix/>
          </a:blip>
          <a:srcRect b="0" l="25353" r="15943" t="12033"/>
          <a:stretch/>
        </p:blipFill>
        <p:spPr>
          <a:xfrm>
            <a:off x="4353947" y="2878150"/>
            <a:ext cx="1418204" cy="15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159147" y="151387"/>
            <a:ext cx="8793300" cy="67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</a:t>
            </a:r>
            <a:r>
              <a:rPr lang="en" sz="2300"/>
              <a:t>Droplet Dispensing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159150" y="744123"/>
            <a:ext cx="4355700" cy="26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341947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Repeatable tip </a:t>
            </a:r>
            <a:r>
              <a:rPr lang="en"/>
              <a:t>positioning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Motorisation consistent and tip positioning precise run to run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Resulting in accurate droplet deposition</a:t>
            </a:r>
            <a:endParaRPr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Variable volume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Mechanical </a:t>
            </a:r>
            <a:r>
              <a:rPr lang="en"/>
              <a:t>stability is enough to allow pipette full volume range of 0.5uL to 10uL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Z travel must be adjusted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450" y="199000"/>
            <a:ext cx="3342525" cy="17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1090" l="4011" r="1147" t="648"/>
          <a:stretch/>
        </p:blipFill>
        <p:spPr>
          <a:xfrm>
            <a:off x="5521462" y="2097050"/>
            <a:ext cx="2375849" cy="23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b="0" l="9260" r="8279" t="0"/>
          <a:stretch/>
        </p:blipFill>
        <p:spPr>
          <a:xfrm>
            <a:off x="857250" y="2851625"/>
            <a:ext cx="1657350" cy="16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6">
            <a:alphaModFix/>
          </a:blip>
          <a:srcRect b="0" l="14031" r="11213" t="0"/>
          <a:stretch/>
        </p:blipFill>
        <p:spPr>
          <a:xfrm>
            <a:off x="2962276" y="2851625"/>
            <a:ext cx="1602650" cy="16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inson 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